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58" r:id="rId6"/>
    <p:sldId id="260" r:id="rId7"/>
    <p:sldId id="261" r:id="rId8"/>
    <p:sldId id="262" r:id="rId9"/>
    <p:sldId id="263" r:id="rId10"/>
    <p:sldId id="266" r:id="rId11"/>
    <p:sldId id="267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6E6EDE-18C7-32EB-7484-AD42A329F34C}" v="248" dt="2025-02-21T17:33:11.997"/>
    <p1510:client id="{DEDB8A86-2D7D-7174-84FC-8EBF4DF12592}" v="190" dt="2025-02-20T17:59:55.383"/>
    <p1510:client id="{FE623F85-DE21-00A4-1357-7DFD7F0E7DF4}" v="1248" dt="2025-02-21T20:01:55.3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192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446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842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18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39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08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98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8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09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81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57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A8E5F-40E5-4553-9F3C-699F1A5B8145}" type="datetimeFigureOut">
              <a:rPr lang="de-DE" smtClean="0"/>
              <a:t>21.02.2025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93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7554741" TargetMode="External"/><Relationship Id="rId2" Type="http://schemas.openxmlformats.org/officeDocument/2006/relationships/hyperlink" Target="https://csrc.nist.gov/projects/post-quantum-cryptography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i.googleblog.com/" TargetMode="External"/><Relationship Id="rId4" Type="http://schemas.openxmlformats.org/officeDocument/2006/relationships/hyperlink" Target="https://arxiv.org/search/?query=quantum+cryptography&amp;searchtype=al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ucchetto verde in un sistema elettronico 3D">
            <a:extLst>
              <a:ext uri="{FF2B5EF4-FFF2-40B4-BE49-F238E27FC236}">
                <a16:creationId xmlns:a16="http://schemas.microsoft.com/office/drawing/2014/main" id="{C5F6BCC4-9101-324A-364F-D93B5EAD1E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975673" y="3014340"/>
            <a:ext cx="10220325" cy="8315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de-DE" sz="5200">
                <a:solidFill>
                  <a:srgbClr val="FFFFFF"/>
                </a:solidFill>
                <a:latin typeface="Courier New"/>
                <a:ea typeface="+mj-lt"/>
                <a:cs typeface="Courier New"/>
              </a:rPr>
              <a:t>Crittografia e Protezione Dati</a:t>
            </a:r>
            <a:endParaRPr lang="it-IT" sz="5200">
              <a:solidFill>
                <a:srgbClr val="FFFFFF"/>
              </a:solidFill>
              <a:latin typeface="Courier New"/>
              <a:cs typeface="Courier New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358351" y="6529493"/>
            <a:ext cx="1828800" cy="26353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de-DE" sz="1400">
                <a:solidFill>
                  <a:srgbClr val="FFFFFF"/>
                </a:solidFill>
              </a:rPr>
              <a:t>Ideato da K.A Pizzinato</a:t>
            </a:r>
          </a:p>
        </p:txBody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218B3F-889A-1595-5433-27F2BB956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51" y="523462"/>
            <a:ext cx="9888496" cy="900131"/>
          </a:xfrm>
        </p:spPr>
        <p:txBody>
          <a:bodyPr anchor="t">
            <a:normAutofit/>
          </a:bodyPr>
          <a:lstStyle/>
          <a:p>
            <a:r>
              <a:rPr lang="it-IT" sz="4000">
                <a:solidFill>
                  <a:schemeClr val="bg1"/>
                </a:solidFill>
                <a:latin typeface="Consolas"/>
              </a:rPr>
              <a:t>Glossario Acronimi: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0DA8209-A9A7-C466-9419-8A5225175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848" y="2055418"/>
            <a:ext cx="11728743" cy="471209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it-IT" sz="2600" b="1" dirty="0">
                <a:ea typeface="+mn-lt"/>
                <a:cs typeface="+mn-lt"/>
              </a:rPr>
              <a:t>AES</a:t>
            </a:r>
            <a:r>
              <a:rPr lang="it-IT" sz="2600" dirty="0">
                <a:ea typeface="+mn-lt"/>
                <a:cs typeface="+mn-lt"/>
              </a:rPr>
              <a:t> </a:t>
            </a:r>
            <a:r>
              <a:rPr lang="it-IT" sz="3000" dirty="0">
                <a:latin typeface="Arial"/>
                <a:ea typeface="+mn-lt"/>
                <a:cs typeface="Arial"/>
              </a:rPr>
              <a:t>→</a:t>
            </a:r>
            <a:r>
              <a:rPr lang="it-IT" sz="3000" dirty="0">
                <a:ea typeface="+mn-lt"/>
                <a:cs typeface="+mn-lt"/>
              </a:rPr>
              <a:t> </a:t>
            </a:r>
            <a:r>
              <a:rPr lang="it-IT" sz="2400" dirty="0">
                <a:ea typeface="+mn-lt"/>
                <a:cs typeface="+mn-lt"/>
              </a:rPr>
              <a:t>Advanced </a:t>
            </a:r>
            <a:r>
              <a:rPr lang="it-IT" sz="2400" err="1">
                <a:ea typeface="+mn-lt"/>
                <a:cs typeface="+mn-lt"/>
              </a:rPr>
              <a:t>Encryption</a:t>
            </a:r>
            <a:r>
              <a:rPr lang="it-IT" sz="2400" dirty="0">
                <a:ea typeface="+mn-lt"/>
                <a:cs typeface="+mn-lt"/>
              </a:rPr>
              <a:t> Standard</a:t>
            </a:r>
            <a:endParaRPr lang="it-IT" sz="2400"/>
          </a:p>
          <a:p>
            <a:pPr marL="0" indent="0">
              <a:buNone/>
            </a:pPr>
            <a:r>
              <a:rPr lang="it-IT" sz="2400" b="1" dirty="0">
                <a:ea typeface="+mn-lt"/>
                <a:cs typeface="+mn-lt"/>
              </a:rPr>
              <a:t>RSA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sz="3000" dirty="0">
                <a:latin typeface="Arial"/>
                <a:ea typeface="+mn-lt"/>
                <a:cs typeface="Arial"/>
              </a:rPr>
              <a:t>→</a:t>
            </a:r>
            <a:r>
              <a:rPr lang="it-IT" sz="3000" dirty="0">
                <a:ea typeface="+mn-lt"/>
                <a:cs typeface="+mn-lt"/>
              </a:rPr>
              <a:t> 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sz="2400" dirty="0" err="1">
                <a:ea typeface="+mn-lt"/>
                <a:cs typeface="+mn-lt"/>
              </a:rPr>
              <a:t>Rivest</a:t>
            </a:r>
            <a:r>
              <a:rPr lang="it-IT" sz="2400" dirty="0">
                <a:ea typeface="+mn-lt"/>
                <a:cs typeface="+mn-lt"/>
              </a:rPr>
              <a:t>-Shamir-</a:t>
            </a:r>
            <a:r>
              <a:rPr lang="it-IT" sz="2400" dirty="0" err="1">
                <a:ea typeface="+mn-lt"/>
                <a:cs typeface="+mn-lt"/>
              </a:rPr>
              <a:t>Adleman</a:t>
            </a:r>
            <a:endParaRPr lang="it-IT" sz="2400" dirty="0" err="1"/>
          </a:p>
          <a:p>
            <a:pPr marL="0" indent="0">
              <a:buNone/>
            </a:pPr>
            <a:r>
              <a:rPr lang="it-IT" sz="2400" b="1" dirty="0">
                <a:ea typeface="+mn-lt"/>
                <a:cs typeface="+mn-lt"/>
              </a:rPr>
              <a:t>ECC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sz="3000" dirty="0">
                <a:latin typeface="Arial"/>
                <a:ea typeface="+mn-lt"/>
                <a:cs typeface="Arial"/>
              </a:rPr>
              <a:t>→</a:t>
            </a:r>
            <a:r>
              <a:rPr lang="it-IT" sz="3000" dirty="0">
                <a:ea typeface="+mn-lt"/>
                <a:cs typeface="+mn-lt"/>
              </a:rPr>
              <a:t> </a:t>
            </a:r>
            <a:r>
              <a:rPr lang="it-IT" sz="2400" dirty="0" err="1">
                <a:ea typeface="+mn-lt"/>
                <a:cs typeface="+mn-lt"/>
              </a:rPr>
              <a:t>Elliptic</a:t>
            </a:r>
            <a:r>
              <a:rPr lang="it-IT" sz="2400" dirty="0">
                <a:ea typeface="+mn-lt"/>
                <a:cs typeface="+mn-lt"/>
              </a:rPr>
              <a:t> Curve </a:t>
            </a:r>
            <a:r>
              <a:rPr lang="it-IT" sz="2400" dirty="0" err="1">
                <a:ea typeface="+mn-lt"/>
                <a:cs typeface="+mn-lt"/>
              </a:rPr>
              <a:t>Cryptography</a:t>
            </a:r>
            <a:endParaRPr lang="it-IT" sz="2400" dirty="0" err="1"/>
          </a:p>
          <a:p>
            <a:pPr marL="0" indent="0">
              <a:buNone/>
            </a:pPr>
            <a:r>
              <a:rPr lang="it-IT" sz="2400" b="1" dirty="0">
                <a:ea typeface="+mn-lt"/>
                <a:cs typeface="+mn-lt"/>
              </a:rPr>
              <a:t>MD5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sz="3000" dirty="0">
                <a:latin typeface="Arial"/>
                <a:ea typeface="+mn-lt"/>
                <a:cs typeface="Arial"/>
              </a:rPr>
              <a:t>→</a:t>
            </a:r>
            <a:r>
              <a:rPr lang="it-IT" sz="3000" dirty="0">
                <a:ea typeface="+mn-lt"/>
                <a:cs typeface="+mn-lt"/>
              </a:rPr>
              <a:t> </a:t>
            </a:r>
            <a:r>
              <a:rPr lang="it-IT" sz="2400" dirty="0">
                <a:ea typeface="+mn-lt"/>
                <a:cs typeface="+mn-lt"/>
              </a:rPr>
              <a:t>Message Digest </a:t>
            </a:r>
            <a:r>
              <a:rPr lang="it-IT" sz="2400" dirty="0" err="1">
                <a:ea typeface="+mn-lt"/>
                <a:cs typeface="+mn-lt"/>
              </a:rPr>
              <a:t>Algorithm</a:t>
            </a:r>
            <a:r>
              <a:rPr lang="it-IT" sz="2400" dirty="0">
                <a:ea typeface="+mn-lt"/>
                <a:cs typeface="+mn-lt"/>
              </a:rPr>
              <a:t> 5</a:t>
            </a:r>
            <a:endParaRPr lang="it-IT" sz="2400"/>
          </a:p>
          <a:p>
            <a:pPr marL="0" indent="0">
              <a:buNone/>
            </a:pPr>
            <a:r>
              <a:rPr lang="it-IT" sz="2400" b="1" dirty="0">
                <a:ea typeface="+mn-lt"/>
                <a:cs typeface="+mn-lt"/>
              </a:rPr>
              <a:t>SHA-1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sz="3000" dirty="0">
                <a:latin typeface="Arial"/>
                <a:ea typeface="+mn-lt"/>
                <a:cs typeface="Arial"/>
              </a:rPr>
              <a:t>→</a:t>
            </a:r>
            <a:r>
              <a:rPr lang="it-IT" sz="3000" dirty="0">
                <a:ea typeface="+mn-lt"/>
                <a:cs typeface="+mn-lt"/>
              </a:rPr>
              <a:t> </a:t>
            </a:r>
            <a:r>
              <a:rPr lang="it-IT" sz="2400" dirty="0">
                <a:ea typeface="+mn-lt"/>
                <a:cs typeface="+mn-lt"/>
              </a:rPr>
              <a:t>Secure </a:t>
            </a:r>
            <a:r>
              <a:rPr lang="it-IT" sz="2400" dirty="0" err="1">
                <a:ea typeface="+mn-lt"/>
                <a:cs typeface="+mn-lt"/>
              </a:rPr>
              <a:t>Hash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sz="2400" dirty="0" err="1">
                <a:ea typeface="+mn-lt"/>
                <a:cs typeface="+mn-lt"/>
              </a:rPr>
              <a:t>Algorithm</a:t>
            </a:r>
            <a:r>
              <a:rPr lang="it-IT" sz="2400" dirty="0">
                <a:ea typeface="+mn-lt"/>
                <a:cs typeface="+mn-lt"/>
              </a:rPr>
              <a:t> 1</a:t>
            </a:r>
          </a:p>
          <a:p>
            <a:pPr marL="0" indent="0">
              <a:buNone/>
            </a:pPr>
            <a:r>
              <a:rPr lang="it-IT" sz="2400" b="1" dirty="0">
                <a:ea typeface="+mn-lt"/>
                <a:cs typeface="+mn-lt"/>
              </a:rPr>
              <a:t>TLS</a:t>
            </a:r>
            <a:r>
              <a:rPr lang="it-IT" sz="2400" dirty="0">
                <a:ea typeface="+mn-lt"/>
                <a:cs typeface="+mn-lt"/>
              </a:rPr>
              <a:t> → </a:t>
            </a:r>
            <a:r>
              <a:rPr lang="it-IT" sz="2400" dirty="0" err="1">
                <a:ea typeface="+mn-lt"/>
                <a:cs typeface="+mn-lt"/>
              </a:rPr>
              <a:t>Transport</a:t>
            </a:r>
            <a:r>
              <a:rPr lang="it-IT" sz="2400" dirty="0">
                <a:ea typeface="+mn-lt"/>
                <a:cs typeface="+mn-lt"/>
              </a:rPr>
              <a:t> Layer Security</a:t>
            </a:r>
            <a:endParaRPr lang="it-IT" sz="2400"/>
          </a:p>
          <a:p>
            <a:pPr marL="0" indent="0">
              <a:buNone/>
            </a:pPr>
            <a:r>
              <a:rPr lang="it-IT" sz="2400" b="1" dirty="0">
                <a:ea typeface="+mn-lt"/>
                <a:cs typeface="+mn-lt"/>
              </a:rPr>
              <a:t>SSL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dirty="0"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ea typeface="+mn-lt"/>
                <a:cs typeface="+mn-lt"/>
              </a:rPr>
              <a:t> </a:t>
            </a:r>
            <a:r>
              <a:rPr lang="it-IT" sz="2400" dirty="0">
                <a:ea typeface="+mn-lt"/>
                <a:cs typeface="+mn-lt"/>
              </a:rPr>
              <a:t>Secure Sockets Layer</a:t>
            </a:r>
            <a:endParaRPr lang="it-IT" sz="2400"/>
          </a:p>
          <a:p>
            <a:pPr marL="0" indent="0">
              <a:buNone/>
            </a:pPr>
            <a:r>
              <a:rPr lang="it-IT" sz="2400" b="1" dirty="0">
                <a:ea typeface="+mn-lt"/>
                <a:cs typeface="+mn-lt"/>
              </a:rPr>
              <a:t>PBKDF2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dirty="0"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ea typeface="+mn-lt"/>
                <a:cs typeface="+mn-lt"/>
              </a:rPr>
              <a:t> </a:t>
            </a:r>
            <a:r>
              <a:rPr lang="it-IT" sz="2400" dirty="0">
                <a:ea typeface="+mn-lt"/>
                <a:cs typeface="+mn-lt"/>
              </a:rPr>
              <a:t>Password-</a:t>
            </a:r>
            <a:r>
              <a:rPr lang="it-IT" sz="2400" dirty="0" err="1">
                <a:ea typeface="+mn-lt"/>
                <a:cs typeface="+mn-lt"/>
              </a:rPr>
              <a:t>Based</a:t>
            </a:r>
            <a:r>
              <a:rPr lang="it-IT" sz="2400" dirty="0">
                <a:ea typeface="+mn-lt"/>
                <a:cs typeface="+mn-lt"/>
              </a:rPr>
              <a:t> Key </a:t>
            </a:r>
            <a:r>
              <a:rPr lang="it-IT" sz="2400" dirty="0" err="1">
                <a:ea typeface="+mn-lt"/>
                <a:cs typeface="+mn-lt"/>
              </a:rPr>
              <a:t>Derivation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sz="2400" dirty="0" err="1">
                <a:ea typeface="+mn-lt"/>
                <a:cs typeface="+mn-lt"/>
              </a:rPr>
              <a:t>Function</a:t>
            </a:r>
            <a:r>
              <a:rPr lang="it-IT" sz="2400" dirty="0">
                <a:ea typeface="+mn-lt"/>
                <a:cs typeface="+mn-lt"/>
              </a:rPr>
              <a:t> 2</a:t>
            </a:r>
            <a:endParaRPr lang="it-IT" sz="2400"/>
          </a:p>
          <a:p>
            <a:pPr marL="0" indent="0">
              <a:buNone/>
            </a:pPr>
            <a:r>
              <a:rPr lang="it-IT" sz="2400" b="1" dirty="0">
                <a:ea typeface="+mn-lt"/>
                <a:cs typeface="+mn-lt"/>
              </a:rPr>
              <a:t>HMAC</a:t>
            </a:r>
            <a:r>
              <a:rPr lang="it-IT" sz="2400" dirty="0">
                <a:ea typeface="+mn-lt"/>
                <a:cs typeface="+mn-lt"/>
              </a:rPr>
              <a:t> </a:t>
            </a:r>
            <a:r>
              <a:rPr lang="it-IT" dirty="0"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ea typeface="+mn-lt"/>
                <a:cs typeface="+mn-lt"/>
              </a:rPr>
              <a:t> </a:t>
            </a:r>
            <a:r>
              <a:rPr lang="it-IT" sz="2400" dirty="0" err="1">
                <a:ea typeface="+mn-lt"/>
                <a:cs typeface="+mn-lt"/>
              </a:rPr>
              <a:t>Hash-based</a:t>
            </a:r>
            <a:r>
              <a:rPr lang="it-IT" sz="2400" dirty="0">
                <a:ea typeface="+mn-lt"/>
                <a:cs typeface="+mn-lt"/>
              </a:rPr>
              <a:t> Message Authentication Code</a:t>
            </a:r>
            <a:endParaRPr lang="it-IT" sz="2400"/>
          </a:p>
          <a:p>
            <a:pPr marL="0" indent="0">
              <a:buNone/>
            </a:pPr>
            <a:r>
              <a:rPr lang="it-IT" sz="2400" b="1" dirty="0"/>
              <a:t>GDPR</a:t>
            </a:r>
            <a:r>
              <a:rPr lang="it-IT" sz="2400" dirty="0">
                <a:latin typeface="Arial"/>
                <a:cs typeface="Arial"/>
              </a:rPr>
              <a:t>→</a:t>
            </a:r>
            <a:r>
              <a:rPr lang="it-IT" sz="2400" dirty="0"/>
              <a:t> General Data </a:t>
            </a:r>
            <a:r>
              <a:rPr lang="it-IT" sz="2400" err="1"/>
              <a:t>Protection</a:t>
            </a:r>
            <a:r>
              <a:rPr lang="it-IT" sz="2400" dirty="0"/>
              <a:t> </a:t>
            </a:r>
            <a:r>
              <a:rPr lang="it-IT" sz="2400" err="1"/>
              <a:t>Regulation</a:t>
            </a:r>
            <a:endParaRPr lang="it-IT" sz="2400"/>
          </a:p>
          <a:p>
            <a:pPr marL="0" indent="0">
              <a:buNone/>
            </a:pPr>
            <a:endParaRPr lang="it-IT" sz="2400"/>
          </a:p>
        </p:txBody>
      </p:sp>
    </p:spTree>
    <p:extLst>
      <p:ext uri="{BB962C8B-B14F-4D97-AF65-F5344CB8AC3E}">
        <p14:creationId xmlns:p14="http://schemas.microsoft.com/office/powerpoint/2010/main" val="1033941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3EEF7A0-6B22-3069-A6C4-D4CA95EF1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it-IT" sz="4000">
                <a:solidFill>
                  <a:schemeClr val="bg1"/>
                </a:solidFill>
                <a:latin typeface="Consolas"/>
              </a:rPr>
              <a:t>Fonti: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F20083-14BB-03CD-578D-F422C01FDD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2400" dirty="0">
                <a:ea typeface="+mn-lt"/>
                <a:cs typeface="+mn-lt"/>
                <a:hlinkClick r:id="rId2"/>
              </a:rPr>
              <a:t>https://csrc.nist.gov/</a:t>
            </a:r>
            <a:endParaRPr lang="it-IT" sz="2400" dirty="0">
              <a:ea typeface="+mn-lt"/>
              <a:cs typeface="+mn-lt"/>
            </a:endParaRPr>
          </a:p>
          <a:p>
            <a:r>
              <a:rPr lang="it-IT" sz="2400" dirty="0">
                <a:ea typeface="+mn-lt"/>
                <a:cs typeface="+mn-lt"/>
                <a:hlinkClick r:id="rId3"/>
              </a:rPr>
              <a:t>https://ieeexplore.ieee.org/</a:t>
            </a:r>
            <a:endParaRPr lang="it-IT" sz="2400" dirty="0">
              <a:ea typeface="+mn-lt"/>
              <a:cs typeface="+mn-lt"/>
            </a:endParaRPr>
          </a:p>
          <a:p>
            <a:r>
              <a:rPr lang="it-IT" sz="2400" dirty="0">
                <a:ea typeface="+mn-lt"/>
                <a:cs typeface="+mn-lt"/>
                <a:hlinkClick r:id="rId4"/>
              </a:rPr>
              <a:t>https://arxiv.org/</a:t>
            </a:r>
            <a:endParaRPr lang="it-IT" sz="2400" dirty="0">
              <a:ea typeface="+mn-lt"/>
              <a:cs typeface="+mn-lt"/>
            </a:endParaRPr>
          </a:p>
          <a:p>
            <a:r>
              <a:rPr lang="it-IT" sz="2400" dirty="0">
                <a:ea typeface="+mn-lt"/>
                <a:cs typeface="+mn-lt"/>
                <a:hlinkClick r:id="rId5"/>
              </a:rPr>
              <a:t>https://ai.googleblog.com/</a:t>
            </a:r>
            <a:endParaRPr lang="it-IT" sz="2400">
              <a:ea typeface="+mn-lt"/>
              <a:cs typeface="+mn-lt"/>
            </a:endParaRPr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919938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607143-8070-F1E8-C15E-533D4BF32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solidFill>
                  <a:srgbClr val="FFFFFF"/>
                </a:solidFill>
                <a:latin typeface="Consolas"/>
              </a:rPr>
              <a:t>Che cos'è la crittografia e la protezione dati?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1E7796D-9F2F-226D-8DCA-AA0210F8F341}"/>
              </a:ext>
            </a:extLst>
          </p:cNvPr>
          <p:cNvSpPr txBox="1"/>
          <p:nvPr/>
        </p:nvSpPr>
        <p:spPr>
          <a:xfrm>
            <a:off x="945715" y="1713717"/>
            <a:ext cx="1164842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ea typeface="+mn-lt"/>
                <a:cs typeface="+mn-lt"/>
              </a:rPr>
              <a:t>La crittografia è una tecnica che trasforma le informazioni in un codice criptato per proteggerle da accessi non autorizzati.</a:t>
            </a:r>
          </a:p>
          <a:p>
            <a:r>
              <a:rPr lang="it-IT" sz="2400" dirty="0">
                <a:solidFill>
                  <a:schemeClr val="bg1"/>
                </a:solidFill>
                <a:ea typeface="+mn-lt"/>
                <a:cs typeface="+mn-lt"/>
              </a:rPr>
              <a:t>Si basa su algoritmi matematici che criptano i dati, rendendoli leggibili solo con una chiave di decrittazione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F11B45B-79C2-6C4F-08EF-1A52507B6015}"/>
              </a:ext>
            </a:extLst>
          </p:cNvPr>
          <p:cNvSpPr txBox="1"/>
          <p:nvPr/>
        </p:nvSpPr>
        <p:spPr>
          <a:xfrm>
            <a:off x="945714" y="3733017"/>
            <a:ext cx="11648422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  <a:ea typeface="+mn-lt"/>
                <a:cs typeface="+mn-lt"/>
              </a:rPr>
              <a:t>La protezione dati, invece, comprende tutte le misure per salvaguardare le informazioni sensibili da perdita, furto o manipolazione.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53645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B27FB2-8791-3C01-5D10-468D60337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2C2703-D36A-7224-FCD1-C8A18F378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9400"/>
            <a:ext cx="12192000" cy="1325563"/>
          </a:xfrm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  <a:latin typeface="Consolas"/>
              </a:rPr>
              <a:t>Vantaggi Crittografia: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F7FC248-649C-05FB-2024-6EACEBE55886}"/>
              </a:ext>
            </a:extLst>
          </p:cNvPr>
          <p:cNvSpPr txBox="1"/>
          <p:nvPr/>
        </p:nvSpPr>
        <p:spPr>
          <a:xfrm>
            <a:off x="1957" y="1609333"/>
            <a:ext cx="12192521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 b="1" dirty="0">
                <a:solidFill>
                  <a:schemeClr val="bg1"/>
                </a:solidFill>
              </a:rPr>
              <a:t>-Sicurezza</a:t>
            </a:r>
            <a:r>
              <a:rPr lang="it-IT" sz="2800" b="1" dirty="0">
                <a:solidFill>
                  <a:srgbClr val="CDCDCD"/>
                </a:solidFill>
                <a:latin typeface="Arial"/>
                <a:cs typeface="Arial"/>
              </a:rPr>
              <a:t>→</a:t>
            </a:r>
            <a:r>
              <a:rPr lang="it-IT" sz="2800" b="1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 </a:t>
            </a:r>
            <a:r>
              <a:rPr lang="it-IT" sz="2800" dirty="0">
                <a:solidFill>
                  <a:srgbClr val="CDCDCD"/>
                </a:solidFill>
                <a:ea typeface="+mn-lt"/>
                <a:cs typeface="+mn-lt"/>
              </a:rPr>
              <a:t>Previene accessi anomali</a:t>
            </a:r>
            <a:endParaRPr lang="it-IT" sz="2800" dirty="0">
              <a:solidFill>
                <a:srgbClr val="CDCDCD"/>
              </a:solidFill>
              <a:cs typeface="Arial"/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-Privacy</a:t>
            </a:r>
            <a:r>
              <a:rPr lang="it-IT" sz="2800" b="1" dirty="0">
                <a:solidFill>
                  <a:srgbClr val="CDCDCD"/>
                </a:solidFill>
                <a:latin typeface="Arial"/>
                <a:cs typeface="Arial"/>
              </a:rPr>
              <a:t>→ </a:t>
            </a:r>
            <a:r>
              <a:rPr lang="it-IT" sz="2800" dirty="0">
                <a:solidFill>
                  <a:srgbClr val="CDCDCD"/>
                </a:solidFill>
                <a:ea typeface="+mn-lt"/>
                <a:cs typeface="+mn-lt"/>
              </a:rPr>
              <a:t>Mantiene riservate informazioni sensibili</a:t>
            </a:r>
            <a:endParaRPr lang="it-IT" sz="2800" dirty="0">
              <a:solidFill>
                <a:srgbClr val="FFFFFF"/>
              </a:solidFill>
              <a:latin typeface="Aptos" panose="020B0004020202020204"/>
              <a:cs typeface="Arial"/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-Integrità</a:t>
            </a:r>
            <a:r>
              <a:rPr lang="it-IT" sz="2800" b="1" dirty="0">
                <a:solidFill>
                  <a:srgbClr val="CDCDCD"/>
                </a:solidFill>
                <a:latin typeface="Arial"/>
                <a:cs typeface="Arial"/>
              </a:rPr>
              <a:t>→ </a:t>
            </a:r>
            <a:r>
              <a:rPr lang="it-IT" sz="2800" dirty="0">
                <a:solidFill>
                  <a:srgbClr val="CDCDCD"/>
                </a:solidFill>
                <a:ea typeface="+mn-lt"/>
                <a:cs typeface="+mn-lt"/>
              </a:rPr>
              <a:t>Previene modifiche o manomissioni dei dati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-Autenticità</a:t>
            </a:r>
            <a:r>
              <a:rPr lang="it-IT" sz="2800" b="1" dirty="0">
                <a:solidFill>
                  <a:srgbClr val="CDCDCD"/>
                </a:solidFill>
                <a:latin typeface="Arial"/>
                <a:cs typeface="Arial"/>
              </a:rPr>
              <a:t>→ </a:t>
            </a:r>
            <a:r>
              <a:rPr lang="it-IT" sz="2800" dirty="0">
                <a:solidFill>
                  <a:srgbClr val="CDCDCD"/>
                </a:solidFill>
                <a:latin typeface="Arial"/>
                <a:cs typeface="Arial"/>
              </a:rPr>
              <a:t>Garantisce accesso ai dati quando richiesto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-</a:t>
            </a:r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Affidabilità</a:t>
            </a:r>
            <a:r>
              <a:rPr lang="it-IT" sz="2800" b="1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→ </a:t>
            </a:r>
            <a:r>
              <a:rPr lang="it-IT" sz="2800" dirty="0">
                <a:solidFill>
                  <a:srgbClr val="CDCDCD"/>
                </a:solidFill>
                <a:ea typeface="+mn-lt"/>
                <a:cs typeface="+mn-lt"/>
              </a:rPr>
              <a:t>Garantisce comunicazioni sicure(es. Whatsapp Crittografia end         to end) 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-</a:t>
            </a:r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Protezione</a:t>
            </a:r>
            <a:r>
              <a:rPr lang="it-IT" sz="2800" b="1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→ </a:t>
            </a:r>
            <a:r>
              <a:rPr lang="it-IT" sz="2800" dirty="0">
                <a:solidFill>
                  <a:srgbClr val="CDCDCD"/>
                </a:solidFill>
                <a:ea typeface="+mn-lt"/>
                <a:cs typeface="+mn-lt"/>
              </a:rPr>
              <a:t>Difende da attacchi informatici, malware e intercettazioni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-Conformità</a:t>
            </a:r>
            <a:r>
              <a:rPr lang="it-IT" sz="2800" b="1" dirty="0">
                <a:solidFill>
                  <a:srgbClr val="CDCDCD"/>
                </a:solidFill>
                <a:latin typeface="Arial"/>
                <a:cs typeface="Arial"/>
              </a:rPr>
              <a:t>→</a:t>
            </a:r>
            <a:r>
              <a:rPr lang="it-IT" sz="2800" dirty="0">
                <a:solidFill>
                  <a:srgbClr val="CDCDCD"/>
                </a:solidFill>
                <a:latin typeface="Arial"/>
                <a:cs typeface="Arial"/>
              </a:rPr>
              <a:t> Rispetta normative (es. GDPR)</a:t>
            </a:r>
          </a:p>
        </p:txBody>
      </p:sp>
    </p:spTree>
    <p:extLst>
      <p:ext uri="{BB962C8B-B14F-4D97-AF65-F5344CB8AC3E}">
        <p14:creationId xmlns:p14="http://schemas.microsoft.com/office/powerpoint/2010/main" val="1110391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850AF9-21EC-8A9C-66E1-3D34B7DA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75"/>
            <a:ext cx="10515600" cy="1325563"/>
          </a:xfrm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  <a:latin typeface="Consolas"/>
              </a:rPr>
              <a:t>Vantaggi della Protezione Dati: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FBDD35A-BFC1-2DBC-F9A9-41BA82625077}"/>
              </a:ext>
            </a:extLst>
          </p:cNvPr>
          <p:cNvSpPr txBox="1"/>
          <p:nvPr/>
        </p:nvSpPr>
        <p:spPr>
          <a:xfrm>
            <a:off x="652" y="1341328"/>
            <a:ext cx="10887205" cy="33855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Sicurezza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it-IT" sz="2800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it-IT" sz="2800" dirty="0">
                <a:solidFill>
                  <a:schemeClr val="bg2">
                    <a:lumMod val="90000"/>
                  </a:schemeClr>
                </a:solidFill>
                <a:ea typeface="+mn-lt"/>
                <a:cs typeface="+mn-lt"/>
              </a:rPr>
              <a:t>Previene accessi non autorizzati.</a:t>
            </a:r>
            <a:endParaRPr lang="it-IT" sz="28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Privacy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it-IT" sz="2800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it-IT" sz="2800">
                <a:solidFill>
                  <a:schemeClr val="bg2">
                    <a:lumMod val="90000"/>
                  </a:schemeClr>
                </a:solidFill>
                <a:ea typeface="+mn-lt"/>
                <a:cs typeface="+mn-lt"/>
              </a:rPr>
              <a:t>Protegge informazioni personali e aziendali..</a:t>
            </a:r>
          </a:p>
          <a:p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Integrità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it-IT" sz="2800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it-IT" sz="2800">
                <a:solidFill>
                  <a:schemeClr val="bg2">
                    <a:lumMod val="90000"/>
                  </a:schemeClr>
                </a:solidFill>
                <a:ea typeface="+mn-lt"/>
                <a:cs typeface="+mn-lt"/>
              </a:rPr>
              <a:t>Evita alterazioni o perdite di dati.</a:t>
            </a:r>
            <a:endParaRPr lang="it-IT" sz="280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Disponibilità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it-IT" sz="2800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sz="2800" dirty="0">
                <a:solidFill>
                  <a:schemeClr val="bg2">
                    <a:lumMod val="90000"/>
                  </a:schemeClr>
                </a:solidFill>
                <a:ea typeface="+mn-lt"/>
                <a:cs typeface="+mn-lt"/>
              </a:rPr>
              <a:t>Garantisce accesso ai dati quando necessario.</a:t>
            </a:r>
            <a:endParaRPr lang="it-IT" sz="28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Affidabilità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it-IT" sz="2800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it-IT" sz="2800" dirty="0">
                <a:solidFill>
                  <a:schemeClr val="bg2">
                    <a:lumMod val="90000"/>
                  </a:schemeClr>
                </a:solidFill>
                <a:ea typeface="+mn-lt"/>
                <a:cs typeface="+mn-lt"/>
              </a:rPr>
              <a:t>Migliora la fiducia in sistemi e servizi.</a:t>
            </a:r>
            <a:endParaRPr lang="it-IT" sz="28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Conformità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it-IT" sz="2800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it-IT" sz="2800" dirty="0">
                <a:solidFill>
                  <a:schemeClr val="bg2">
                    <a:lumMod val="90000"/>
                  </a:schemeClr>
                </a:solidFill>
                <a:ea typeface="+mn-lt"/>
                <a:cs typeface="+mn-lt"/>
              </a:rPr>
              <a:t>Rispetta normative (es. GDPR).</a:t>
            </a:r>
            <a:endParaRPr lang="it-IT" sz="28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Backup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it-IT" sz="2800" dirty="0">
                <a:solidFill>
                  <a:srgbClr val="CDCDCD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it-IT" sz="2800" dirty="0">
                <a:solidFill>
                  <a:schemeClr val="bg2">
                    <a:lumMod val="90000"/>
                  </a:schemeClr>
                </a:solidFill>
                <a:ea typeface="+mn-lt"/>
                <a:cs typeface="+mn-lt"/>
              </a:rPr>
              <a:t>Protegge da guasti e attacchi informatici.</a:t>
            </a:r>
            <a:endParaRPr lang="it-IT" sz="2800" dirty="0">
              <a:solidFill>
                <a:schemeClr val="bg2">
                  <a:lumMod val="90000"/>
                </a:schemeClr>
              </a:solidFill>
            </a:endParaRPr>
          </a:p>
          <a:p>
            <a:pPr algn="l"/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3360FA6-F38F-1BEE-104D-EACB2D478428}"/>
              </a:ext>
            </a:extLst>
          </p:cNvPr>
          <p:cNvSpPr txBox="1"/>
          <p:nvPr/>
        </p:nvSpPr>
        <p:spPr>
          <a:xfrm>
            <a:off x="62629" y="5104356"/>
            <a:ext cx="11711835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800" b="1" dirty="0">
                <a:solidFill>
                  <a:schemeClr val="bg1"/>
                </a:solidFill>
              </a:rPr>
              <a:t>GDPR</a:t>
            </a:r>
            <a:r>
              <a:rPr lang="it-IT" sz="2800" dirty="0">
                <a:solidFill>
                  <a:srgbClr val="CDCDCD"/>
                </a:solidFill>
                <a:latin typeface="Arial"/>
                <a:cs typeface="Arial"/>
              </a:rPr>
              <a:t>→</a:t>
            </a:r>
            <a:r>
              <a:rPr lang="it-IT" sz="2800" dirty="0">
                <a:solidFill>
                  <a:schemeClr val="bg1"/>
                </a:solidFill>
              </a:rPr>
              <a:t> </a:t>
            </a:r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General Data </a:t>
            </a:r>
            <a:r>
              <a:rPr lang="it-IT" sz="2800" b="1" dirty="0" err="1">
                <a:solidFill>
                  <a:schemeClr val="bg1"/>
                </a:solidFill>
                <a:ea typeface="+mn-lt"/>
                <a:cs typeface="+mn-lt"/>
              </a:rPr>
              <a:t>Protection</a:t>
            </a:r>
            <a:r>
              <a:rPr lang="it-IT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it-IT" sz="2800" b="1" dirty="0" err="1">
                <a:solidFill>
                  <a:schemeClr val="bg1"/>
                </a:solidFill>
                <a:ea typeface="+mn-lt"/>
                <a:cs typeface="+mn-lt"/>
              </a:rPr>
              <a:t>Regulation</a:t>
            </a:r>
            <a:r>
              <a:rPr lang="it-IT" sz="2800" dirty="0">
                <a:solidFill>
                  <a:schemeClr val="bg1"/>
                </a:solidFill>
                <a:ea typeface="+mn-lt"/>
                <a:cs typeface="+mn-lt"/>
              </a:rPr>
              <a:t> (Regolamento Generale sulla Protezione dei Dati)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916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3330ED-5CEF-EF2D-DD69-C00EBDA66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" y="128435"/>
            <a:ext cx="12191217" cy="858838"/>
          </a:xfrm>
        </p:spPr>
        <p:txBody>
          <a:bodyPr>
            <a:normAutofit fontScale="90000"/>
          </a:bodyPr>
          <a:lstStyle/>
          <a:p>
            <a:r>
              <a:rPr lang="it-IT" dirty="0">
                <a:solidFill>
                  <a:schemeClr val="bg1"/>
                </a:solidFill>
                <a:latin typeface="Consolas"/>
              </a:rPr>
              <a:t>Crittografia di adesso vs Crittografia del passato</a:t>
            </a:r>
          </a:p>
        </p:txBody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B9E7D203-32A0-52E1-B386-666C269FFA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4766580"/>
              </p:ext>
            </p:extLst>
          </p:nvPr>
        </p:nvGraphicFramePr>
        <p:xfrm>
          <a:off x="209550" y="1136737"/>
          <a:ext cx="11779911" cy="52875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9561">
                  <a:extLst>
                    <a:ext uri="{9D8B030D-6E8A-4147-A177-3AD203B41FA5}">
                      <a16:colId xmlns:a16="http://schemas.microsoft.com/office/drawing/2014/main" val="639582574"/>
                    </a:ext>
                  </a:extLst>
                </a:gridCol>
                <a:gridCol w="4034652">
                  <a:extLst>
                    <a:ext uri="{9D8B030D-6E8A-4147-A177-3AD203B41FA5}">
                      <a16:colId xmlns:a16="http://schemas.microsoft.com/office/drawing/2014/main" val="1787940491"/>
                    </a:ext>
                  </a:extLst>
                </a:gridCol>
                <a:gridCol w="3945698">
                  <a:extLst>
                    <a:ext uri="{9D8B030D-6E8A-4147-A177-3AD203B41FA5}">
                      <a16:colId xmlns:a16="http://schemas.microsoft.com/office/drawing/2014/main" val="771563389"/>
                    </a:ext>
                  </a:extLst>
                </a:gridCol>
              </a:tblGrid>
              <a:tr h="624118"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Caratteristiche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800" dirty="0"/>
                        <a:t>Passato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2800" dirty="0"/>
                        <a:t>Presente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8490746"/>
                  </a:ext>
                </a:extLst>
              </a:tr>
              <a:tr h="6241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2400" b="0" i="0" u="none" strike="noStrike" noProof="0" dirty="0">
                          <a:latin typeface="Consolas"/>
                        </a:rPr>
                        <a:t>Tecnologia</a:t>
                      </a:r>
                      <a:endParaRPr lang="it-IT" sz="2400">
                        <a:latin typeface="Consola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Manuale (cifrari a mano)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Digitale e automatizzata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0958375"/>
                  </a:ext>
                </a:extLst>
              </a:tr>
              <a:tr h="6241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2400" dirty="0">
                          <a:latin typeface="Consolas"/>
                        </a:rPr>
                        <a:t>Algoritmi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Cifrari semplici (Cesare, </a:t>
                      </a:r>
                      <a:r>
                        <a:rPr lang="it-IT" dirty="0" err="1"/>
                        <a:t>Vigenère</a:t>
                      </a:r>
                      <a:r>
                        <a:rPr lang="it-IT" dirty="0"/>
                        <a:t>)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Algoritmi avanzati (AES, RSA)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7368162"/>
                  </a:ext>
                </a:extLst>
              </a:tr>
              <a:tr h="6241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2400" b="0" i="0" u="none" strike="noStrike" noProof="0" dirty="0">
                          <a:latin typeface="Consolas"/>
                        </a:rPr>
                        <a:t>Sicurezza</a:t>
                      </a:r>
                      <a:endParaRPr lang="it-IT" sz="2400" dirty="0">
                        <a:latin typeface="Consola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Facile da decifrare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Estremamente resistente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4148560"/>
                  </a:ext>
                </a:extLst>
              </a:tr>
              <a:tr h="624118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0" dirty="0">
                          <a:latin typeface="Consolas"/>
                        </a:rPr>
                        <a:t>Uso principale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Guerra e diplomazia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Protezione dati online, blockchain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997114"/>
                  </a:ext>
                </a:extLst>
              </a:tr>
              <a:tr h="624118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0" dirty="0">
                          <a:latin typeface="Consolas"/>
                        </a:rPr>
                        <a:t>Chiavi di cifratura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Brevi, facili da forzare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Lunghe, difficili da violare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3845532"/>
                  </a:ext>
                </a:extLst>
              </a:tr>
              <a:tr h="62411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2400" b="0" i="0" u="none" strike="noStrike" noProof="0" dirty="0">
                          <a:latin typeface="Consolas"/>
                        </a:rPr>
                        <a:t>Velocità</a:t>
                      </a:r>
                      <a:endParaRPr lang="it-IT" sz="2400">
                        <a:latin typeface="Consola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Lenta, dipendente dall’uomo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Veloce, automatizzata dai computer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509558"/>
                  </a:ext>
                </a:extLst>
              </a:tr>
              <a:tr h="6367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2400" b="0" i="0" u="none" strike="noStrike" noProof="0" dirty="0">
                          <a:latin typeface="Consolas"/>
                        </a:rPr>
                        <a:t>Accessibilità</a:t>
                      </a:r>
                      <a:endParaRPr lang="it-IT" sz="2400">
                        <a:latin typeface="Consola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Ristretta a governi ed élite</a:t>
                      </a:r>
                    </a:p>
                    <a:p>
                      <a:pPr lvl="0" algn="ctr">
                        <a:buNone/>
                      </a:pP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b="0" i="0" u="none" strike="noStrike" noProof="0" dirty="0">
                          <a:solidFill>
                            <a:srgbClr val="000000"/>
                          </a:solidFill>
                          <a:latin typeface="Aptos"/>
                        </a:rPr>
                        <a:t>Diffusa in uso commerciale e privato</a:t>
                      </a:r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6849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25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844E3C-BB30-7F76-5401-4203CF986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" y="-217"/>
            <a:ext cx="10515600" cy="1325563"/>
          </a:xfrm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  <a:latin typeface="Consolas"/>
              </a:rPr>
              <a:t>La Gestione delle chiavi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0AD997F-5112-D899-1B8F-8DF8AB4F5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775" y="2128484"/>
            <a:ext cx="10515600" cy="40044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Le chiavi crittografiche sono stringhe di numeri e lettere (es. 1eb33c...) utilizzate per cifrare e decifrare informazioni. Possono essere simmetriche (chiave pubblica per cifratura e decifratura) o asimmetriche (chiave pubblica per cifrare, chiave privata per decifrare).</a:t>
            </a: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619E85A3-A8AD-5FF5-092E-A16090A3EF61}"/>
              </a:ext>
            </a:extLst>
          </p:cNvPr>
          <p:cNvSpPr txBox="1">
            <a:spLocks/>
          </p:cNvSpPr>
          <p:nvPr/>
        </p:nvSpPr>
        <p:spPr>
          <a:xfrm>
            <a:off x="230846" y="663399"/>
            <a:ext cx="7728031" cy="11905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600" dirty="0">
                <a:solidFill>
                  <a:srgbClr val="FFFFFF"/>
                </a:solidFill>
                <a:latin typeface="Consolas"/>
              </a:rPr>
              <a:t>Ma cosa sono?</a:t>
            </a:r>
            <a:endParaRPr lang="it-IT" dirty="0">
              <a:solidFill>
                <a:srgbClr val="FFFFFF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88938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F5F459-36B6-8A0F-EE36-6E79B5814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296" y="125043"/>
            <a:ext cx="10515600" cy="1325563"/>
          </a:xfrm>
        </p:spPr>
        <p:txBody>
          <a:bodyPr/>
          <a:lstStyle/>
          <a:p>
            <a:r>
              <a:rPr lang="it-IT" dirty="0">
                <a:solidFill>
                  <a:srgbClr val="FFFFFF"/>
                </a:solidFill>
                <a:latin typeface="Consolas"/>
              </a:rPr>
              <a:t>Protocolli sicuri: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C89B57-1E1B-3415-F5B8-90B588036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296" y="1846502"/>
            <a:ext cx="10515600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it-IT" b="1" dirty="0">
                <a:solidFill>
                  <a:srgbClr val="FFFFFF"/>
                </a:solidFill>
                <a:ea typeface="+mn-lt"/>
                <a:cs typeface="+mn-lt"/>
              </a:rPr>
              <a:t>TLS (</a:t>
            </a:r>
            <a:r>
              <a:rPr lang="it-IT" b="1" dirty="0" err="1">
                <a:solidFill>
                  <a:srgbClr val="FFFFFF"/>
                </a:solidFill>
                <a:ea typeface="+mn-lt"/>
                <a:cs typeface="+mn-lt"/>
              </a:rPr>
              <a:t>Transport</a:t>
            </a:r>
            <a:r>
              <a:rPr lang="it-IT" b="1" dirty="0">
                <a:solidFill>
                  <a:srgbClr val="FFFFFF"/>
                </a:solidFill>
                <a:ea typeface="+mn-lt"/>
                <a:cs typeface="+mn-lt"/>
              </a:rPr>
              <a:t> Layer Security)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it-IT" dirty="0">
                <a:solidFill>
                  <a:srgbClr val="FFFFFF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 Protegge le comunicazioni su internet (es. HTTPS).</a:t>
            </a:r>
            <a:endParaRPr lang="it-IT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it-IT" b="1" dirty="0">
                <a:solidFill>
                  <a:srgbClr val="FFFFFF"/>
                </a:solidFill>
                <a:ea typeface="+mn-lt"/>
                <a:cs typeface="+mn-lt"/>
              </a:rPr>
              <a:t>SSL (Secure Sockets Layer)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it-IT" dirty="0">
                <a:solidFill>
                  <a:srgbClr val="FFFFFF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 Predecessore di TLS, usato per la sicurezza web.</a:t>
            </a:r>
            <a:endParaRPr lang="it-IT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it-IT" b="1" dirty="0">
                <a:solidFill>
                  <a:srgbClr val="FFFFFF"/>
                </a:solidFill>
                <a:ea typeface="+mn-lt"/>
                <a:cs typeface="+mn-lt"/>
              </a:rPr>
              <a:t>IPSec (Internet </a:t>
            </a:r>
            <a:r>
              <a:rPr lang="it-IT" b="1" dirty="0" err="1">
                <a:solidFill>
                  <a:srgbClr val="FFFFFF"/>
                </a:solidFill>
                <a:ea typeface="+mn-lt"/>
                <a:cs typeface="+mn-lt"/>
              </a:rPr>
              <a:t>Protocol</a:t>
            </a:r>
            <a:r>
              <a:rPr lang="it-IT" b="1" dirty="0">
                <a:solidFill>
                  <a:srgbClr val="FFFFFF"/>
                </a:solidFill>
                <a:ea typeface="+mn-lt"/>
                <a:cs typeface="+mn-lt"/>
              </a:rPr>
              <a:t> Security)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it-IT" dirty="0">
                <a:solidFill>
                  <a:srgbClr val="FFFFFF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 Protegge i dati trasmessi in rete (VPN).</a:t>
            </a:r>
            <a:endParaRPr lang="it-IT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it-IT" b="1" dirty="0">
                <a:solidFill>
                  <a:srgbClr val="FFFFFF"/>
                </a:solidFill>
                <a:ea typeface="+mn-lt"/>
                <a:cs typeface="+mn-lt"/>
              </a:rPr>
              <a:t>SSH (Secure Shell)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it-IT" dirty="0">
                <a:solidFill>
                  <a:srgbClr val="FFFFFF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 Garantisce connessioni sicure per accessi remoti.</a:t>
            </a:r>
            <a:endParaRPr lang="it-IT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it-IT" b="1" dirty="0">
                <a:solidFill>
                  <a:srgbClr val="FFFFFF"/>
                </a:solidFill>
                <a:ea typeface="+mn-lt"/>
                <a:cs typeface="+mn-lt"/>
              </a:rPr>
              <a:t>PGP (Pretty Good Privacy)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it-IT" dirty="0">
                <a:solidFill>
                  <a:srgbClr val="FFFFFF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 Crittografa e autentica email e file.</a:t>
            </a:r>
            <a:endParaRPr lang="it-IT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it-IT" b="1" dirty="0">
                <a:solidFill>
                  <a:srgbClr val="FFFFFF"/>
                </a:solidFill>
                <a:ea typeface="+mn-lt"/>
                <a:cs typeface="+mn-lt"/>
              </a:rPr>
              <a:t>Kerberos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it-IT" dirty="0">
                <a:solidFill>
                  <a:srgbClr val="FFFFFF"/>
                </a:solidFill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solidFill>
                  <a:srgbClr val="FFFFFF"/>
                </a:solidFill>
                <a:ea typeface="+mn-lt"/>
                <a:cs typeface="+mn-lt"/>
              </a:rPr>
              <a:t> Sistema di autenticazione per reti informatiche.</a:t>
            </a:r>
            <a:endParaRPr lang="it-IT" dirty="0">
              <a:solidFill>
                <a:srgbClr val="FFFFFF"/>
              </a:solidFill>
            </a:endParaRPr>
          </a:p>
          <a:p>
            <a:endParaRPr lang="it-I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0065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C8C6C9D-6BE8-76EB-7764-E6ED2A9A9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153" y="168036"/>
            <a:ext cx="10775756" cy="1369857"/>
          </a:xfrm>
        </p:spPr>
        <p:txBody>
          <a:bodyPr anchor="t">
            <a:normAutofit/>
          </a:bodyPr>
          <a:lstStyle/>
          <a:p>
            <a:r>
              <a:rPr lang="it-IT" sz="3600">
                <a:solidFill>
                  <a:schemeClr val="bg1"/>
                </a:solidFill>
                <a:latin typeface="Consolas"/>
              </a:rPr>
              <a:t>Migliori pratiche da implementare</a:t>
            </a:r>
            <a:br>
              <a:rPr lang="it-IT" sz="3600">
                <a:solidFill>
                  <a:schemeClr val="bg1"/>
                </a:solidFill>
                <a:latin typeface="Consolas"/>
              </a:rPr>
            </a:br>
            <a:r>
              <a:rPr lang="it-IT" sz="3600" i="1">
                <a:solidFill>
                  <a:schemeClr val="bg1"/>
                </a:solidFill>
                <a:latin typeface="Consolas"/>
              </a:rPr>
              <a:t>(</a:t>
            </a:r>
            <a:r>
              <a:rPr lang="it-IT" sz="3600" i="1">
                <a:solidFill>
                  <a:schemeClr val="bg1"/>
                </a:solidFill>
                <a:latin typeface="Consolas"/>
                <a:ea typeface="+mj-lt"/>
                <a:cs typeface="+mj-lt"/>
              </a:rPr>
              <a:t>Best practices implementative</a:t>
            </a:r>
            <a:r>
              <a:rPr lang="it-IT" sz="3600" i="1">
                <a:solidFill>
                  <a:schemeClr val="bg1"/>
                </a:solidFill>
                <a:latin typeface="Consolas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854D5F-1504-2B87-76FD-06050E81E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98" y="2123397"/>
            <a:ext cx="12031193" cy="395961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it-IT" b="1" dirty="0">
                <a:ea typeface="+mn-lt"/>
                <a:cs typeface="+mn-lt"/>
              </a:rPr>
              <a:t>Usare algoritmi sicuri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ea typeface="+mn-lt"/>
                <a:cs typeface="+mn-lt"/>
              </a:rPr>
              <a:t> Preferire AES, RSA, ECC ed evitare MD5 e SHA-1.</a:t>
            </a:r>
            <a:endParaRPr lang="it-IT" dirty="0"/>
          </a:p>
          <a:p>
            <a:pPr marL="0" indent="0">
              <a:buNone/>
            </a:pPr>
            <a:r>
              <a:rPr lang="it-IT" b="1" dirty="0">
                <a:ea typeface="+mn-lt"/>
                <a:cs typeface="+mn-lt"/>
              </a:rPr>
              <a:t>Gestire correttamente le chiavi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ea typeface="+mn-lt"/>
                <a:cs typeface="+mn-lt"/>
              </a:rPr>
              <a:t> Non salvarle in chiaro e proteggerle con sistemi sicuri.</a:t>
            </a:r>
            <a:endParaRPr lang="it-IT" dirty="0"/>
          </a:p>
          <a:p>
            <a:pPr marL="0" indent="0">
              <a:buNone/>
            </a:pPr>
            <a:r>
              <a:rPr lang="it-IT" b="1" dirty="0">
                <a:ea typeface="+mn-lt"/>
                <a:cs typeface="+mn-lt"/>
              </a:rPr>
              <a:t>Utilizzare chiavi lunghe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ea typeface="+mn-lt"/>
                <a:cs typeface="+mn-lt"/>
              </a:rPr>
              <a:t> Minimo 256-bit per AES e 2048-bit per RSA.</a:t>
            </a:r>
            <a:endParaRPr lang="it-IT" dirty="0"/>
          </a:p>
          <a:p>
            <a:pPr marL="0" indent="0">
              <a:buNone/>
            </a:pPr>
            <a:r>
              <a:rPr lang="it-IT" b="1" dirty="0">
                <a:ea typeface="+mn-lt"/>
                <a:cs typeface="+mn-lt"/>
              </a:rPr>
              <a:t>Implementare TLS 1.2/1.3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ea typeface="+mn-lt"/>
                <a:cs typeface="+mn-lt"/>
              </a:rPr>
              <a:t> Evitare SSL e versioni obsolete.</a:t>
            </a:r>
            <a:endParaRPr lang="it-IT" dirty="0"/>
          </a:p>
          <a:p>
            <a:pPr marL="0" indent="0">
              <a:buNone/>
            </a:pPr>
            <a:r>
              <a:rPr lang="it-IT" b="1" dirty="0">
                <a:ea typeface="+mn-lt"/>
                <a:cs typeface="+mn-lt"/>
              </a:rPr>
              <a:t>Salt e </a:t>
            </a:r>
            <a:r>
              <a:rPr lang="it-IT" b="1" err="1">
                <a:ea typeface="+mn-lt"/>
                <a:cs typeface="+mn-lt"/>
              </a:rPr>
              <a:t>Hashing</a:t>
            </a:r>
            <a:r>
              <a:rPr lang="it-IT" b="1" dirty="0">
                <a:ea typeface="+mn-lt"/>
                <a:cs typeface="+mn-lt"/>
              </a:rPr>
              <a:t> per password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ea typeface="+mn-lt"/>
                <a:cs typeface="+mn-lt"/>
              </a:rPr>
              <a:t> Usare PBKDF2, </a:t>
            </a:r>
            <a:r>
              <a:rPr lang="it-IT" err="1">
                <a:ea typeface="+mn-lt"/>
                <a:cs typeface="+mn-lt"/>
              </a:rPr>
              <a:t>bcrypt</a:t>
            </a:r>
            <a:r>
              <a:rPr lang="it-IT" dirty="0">
                <a:ea typeface="+mn-lt"/>
                <a:cs typeface="+mn-lt"/>
              </a:rPr>
              <a:t> o Argon2 con </a:t>
            </a:r>
            <a:r>
              <a:rPr lang="it-IT" err="1">
                <a:ea typeface="+mn-lt"/>
                <a:cs typeface="+mn-lt"/>
              </a:rPr>
              <a:t>salt</a:t>
            </a:r>
            <a:r>
              <a:rPr lang="it-IT" dirty="0">
                <a:ea typeface="+mn-lt"/>
                <a:cs typeface="+mn-lt"/>
              </a:rPr>
              <a:t> casuali.</a:t>
            </a:r>
            <a:endParaRPr lang="it-IT" dirty="0"/>
          </a:p>
          <a:p>
            <a:pPr marL="0" indent="0">
              <a:buNone/>
            </a:pPr>
            <a:r>
              <a:rPr lang="it-IT" b="1" dirty="0">
                <a:ea typeface="+mn-lt"/>
                <a:cs typeface="+mn-lt"/>
              </a:rPr>
              <a:t>Autenticare i dati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>
                <a:latin typeface="Arial"/>
                <a:ea typeface="+mn-lt"/>
                <a:cs typeface="Arial"/>
              </a:rPr>
              <a:t>→</a:t>
            </a:r>
            <a:r>
              <a:rPr lang="it-IT" dirty="0">
                <a:ea typeface="+mn-lt"/>
                <a:cs typeface="+mn-lt"/>
              </a:rPr>
              <a:t> Usare HMAC per garantire integrità e autenticità.</a:t>
            </a:r>
            <a:endParaRPr lang="it-IT" dirty="0"/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2091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7120AD5-8D96-4D61-F7C5-B931CADBC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285013"/>
            <a:ext cx="9895951" cy="1033669"/>
          </a:xfrm>
        </p:spPr>
        <p:txBody>
          <a:bodyPr>
            <a:normAutofit/>
          </a:bodyPr>
          <a:lstStyle/>
          <a:p>
            <a:r>
              <a:rPr lang="it-IT" sz="3400">
                <a:solidFill>
                  <a:srgbClr val="FFFFFF"/>
                </a:solidFill>
                <a:latin typeface="Consolas"/>
              </a:rPr>
              <a:t>Implicazione del computer quantico</a:t>
            </a:r>
            <a:br>
              <a:rPr lang="it-IT" sz="3400">
                <a:solidFill>
                  <a:srgbClr val="FFFFFF"/>
                </a:solidFill>
                <a:latin typeface="Consolas"/>
              </a:rPr>
            </a:br>
            <a:r>
              <a:rPr lang="it-IT" sz="3400" i="1">
                <a:solidFill>
                  <a:srgbClr val="FFFFFF"/>
                </a:solidFill>
                <a:latin typeface="Consolas"/>
              </a:rPr>
              <a:t>(Quantum computing implication)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F4546C0-560F-EEAE-24F9-B3869F796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" y="2146747"/>
            <a:ext cx="12076706" cy="4712058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it-IT" sz="1800" b="1" dirty="0">
                <a:ea typeface="+mn-lt"/>
                <a:cs typeface="+mn-lt"/>
              </a:rPr>
              <a:t>Rottura degli algoritmi a chiave pubblica: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-Algoritmi vulnerabili: RSA, ECC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-Algoritmo di </a:t>
            </a:r>
            <a:r>
              <a:rPr lang="it-IT" sz="1800" dirty="0" err="1">
                <a:ea typeface="+mn-lt"/>
                <a:cs typeface="+mn-lt"/>
              </a:rPr>
              <a:t>Shor</a:t>
            </a:r>
            <a:r>
              <a:rPr lang="it-IT" sz="1800" dirty="0">
                <a:ea typeface="+mn-lt"/>
                <a:cs typeface="+mn-lt"/>
              </a:rPr>
              <a:t>: fattorizzazione e logaritmi discreti velocizzati</a:t>
            </a:r>
            <a:endParaRPr lang="it-IT" sz="1800" dirty="0"/>
          </a:p>
          <a:p>
            <a:pPr marL="0" indent="0">
              <a:buNone/>
            </a:pPr>
            <a:r>
              <a:rPr lang="it-IT" sz="1800" b="1" dirty="0">
                <a:ea typeface="+mn-lt"/>
                <a:cs typeface="+mn-lt"/>
              </a:rPr>
              <a:t>Resistenza della crittografia simmetrica: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-Algoritmi simmetrici (es. AES) meno vulnerabili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-Algoritmo di Grover: riduce la sicurezza di AES (quadratica)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-AES-256 sicuro, AES-128 meno sicuro</a:t>
            </a:r>
            <a:endParaRPr lang="it-IT" sz="1800" dirty="0"/>
          </a:p>
          <a:p>
            <a:pPr marL="0" indent="0">
              <a:buNone/>
            </a:pPr>
            <a:r>
              <a:rPr lang="it-IT" sz="1800" b="1" dirty="0">
                <a:ea typeface="+mn-lt"/>
                <a:cs typeface="+mn-lt"/>
              </a:rPr>
              <a:t>Criptoanalisi quantistica: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-Minacce a sistemi di sicurezza esistenti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-Nuove forme di attacco grazie al quantum computing</a:t>
            </a:r>
            <a:endParaRPr lang="it-IT" sz="1800" dirty="0"/>
          </a:p>
          <a:p>
            <a:pPr marL="0" indent="0">
              <a:buNone/>
            </a:pPr>
            <a:r>
              <a:rPr lang="it-IT" sz="1800" b="1" dirty="0">
                <a:ea typeface="+mn-lt"/>
                <a:cs typeface="+mn-lt"/>
              </a:rPr>
              <a:t>Crittografia post-quantistica: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-Ricerca di algoritmi resistenti agli attacchi quantistici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-Algoritmi proposti: lattice-</a:t>
            </a:r>
            <a:r>
              <a:rPr lang="it-IT" sz="1800" dirty="0" err="1">
                <a:ea typeface="+mn-lt"/>
                <a:cs typeface="+mn-lt"/>
              </a:rPr>
              <a:t>based</a:t>
            </a:r>
            <a:r>
              <a:rPr lang="it-IT" sz="1800" dirty="0">
                <a:ea typeface="+mn-lt"/>
                <a:cs typeface="+mn-lt"/>
              </a:rPr>
              <a:t>, codici correttori di errori, funzioni </a:t>
            </a:r>
            <a:r>
              <a:rPr lang="it-IT" sz="1800" dirty="0" err="1">
                <a:ea typeface="+mn-lt"/>
                <a:cs typeface="+mn-lt"/>
              </a:rPr>
              <a:t>hash</a:t>
            </a:r>
            <a:r>
              <a:rPr lang="it-IT" sz="1800" dirty="0">
                <a:ea typeface="+mn-lt"/>
                <a:cs typeface="+mn-lt"/>
              </a:rPr>
              <a:t> avanzate</a:t>
            </a:r>
            <a:endParaRPr lang="it-IT" sz="1800" dirty="0"/>
          </a:p>
          <a:p>
            <a:pPr marL="0" indent="0">
              <a:buNone/>
            </a:pPr>
            <a:r>
              <a:rPr lang="it-IT" sz="1800" dirty="0">
                <a:ea typeface="+mn-lt"/>
                <a:cs typeface="+mn-lt"/>
              </a:rPr>
              <a:t> -Obiettivo: garantire la sicurezza nel futuro era quantistica</a:t>
            </a:r>
            <a:endParaRPr lang="it-IT" sz="1800" dirty="0"/>
          </a:p>
          <a:p>
            <a:endParaRPr lang="it-IT" sz="1800"/>
          </a:p>
        </p:txBody>
      </p:sp>
    </p:spTree>
    <p:extLst>
      <p:ext uri="{BB962C8B-B14F-4D97-AF65-F5344CB8AC3E}">
        <p14:creationId xmlns:p14="http://schemas.microsoft.com/office/powerpoint/2010/main" val="876700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2" baseType="lpstr">
      <vt:lpstr>Tema di Office</vt:lpstr>
      <vt:lpstr>Crittografia e Protezione Dati</vt:lpstr>
      <vt:lpstr>Che cos'è la crittografia e la protezione dati?</vt:lpstr>
      <vt:lpstr>Vantaggi Crittografia:</vt:lpstr>
      <vt:lpstr>Vantaggi della Protezione Dati:</vt:lpstr>
      <vt:lpstr>Crittografia di adesso vs Crittografia del passato</vt:lpstr>
      <vt:lpstr>La Gestione delle chiavi</vt:lpstr>
      <vt:lpstr>Protocolli sicuri:</vt:lpstr>
      <vt:lpstr>Migliori pratiche da implementare (Best practices implementative)</vt:lpstr>
      <vt:lpstr>Implicazione del computer quantico (Quantum computing implication)</vt:lpstr>
      <vt:lpstr>Glossario Acronimi:</vt:lpstr>
      <vt:lpstr>Fonti: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408</cp:revision>
  <dcterms:created xsi:type="dcterms:W3CDTF">2025-02-20T17:53:56Z</dcterms:created>
  <dcterms:modified xsi:type="dcterms:W3CDTF">2025-02-21T20:38:39Z</dcterms:modified>
</cp:coreProperties>
</file>

<file path=docProps/thumbnail.jpeg>
</file>